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74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69" d="100"/>
          <a:sy n="69" d="100"/>
        </p:scale>
        <p:origin x="9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97510-5C74-4D5D-9E19-3361721A7F5B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AC9F1-53E2-44BB-BAA6-EC1E1612A3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312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757F1-7478-486C-A09B-5812BFF18BE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38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30.m4a"/><Relationship Id="rId13" Type="http://schemas.openxmlformats.org/officeDocument/2006/relationships/image" Target="../media/image33.png"/><Relationship Id="rId3" Type="http://schemas.microsoft.com/office/2007/relationships/media" Target="../media/media28.m4a"/><Relationship Id="rId7" Type="http://schemas.microsoft.com/office/2007/relationships/media" Target="../media/media30.m4a"/><Relationship Id="rId12" Type="http://schemas.openxmlformats.org/officeDocument/2006/relationships/image" Target="../media/image32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audio" Target="../media/media29.m4a"/><Relationship Id="rId11" Type="http://schemas.openxmlformats.org/officeDocument/2006/relationships/image" Target="../media/image7.png"/><Relationship Id="rId5" Type="http://schemas.microsoft.com/office/2007/relationships/media" Target="../media/media29.m4a"/><Relationship Id="rId1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audio" Target="../media/media28.m4a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6.jpg"/><Relationship Id="rId3" Type="http://schemas.microsoft.com/office/2007/relationships/media" Target="../media/media32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jpe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audio" Target="../media/media33.m4a"/><Relationship Id="rId11" Type="http://schemas.openxmlformats.org/officeDocument/2006/relationships/image" Target="../media/image7.png"/><Relationship Id="rId5" Type="http://schemas.microsoft.com/office/2007/relationships/media" Target="../media/media33.m4a"/><Relationship Id="rId15" Type="http://schemas.openxmlformats.org/officeDocument/2006/relationships/image" Target="../media/image4.png"/><Relationship Id="rId10" Type="http://schemas.openxmlformats.org/officeDocument/2006/relationships/image" Target="../media/image34.png"/><Relationship Id="rId4" Type="http://schemas.openxmlformats.org/officeDocument/2006/relationships/audio" Target="../media/media32.m4a"/><Relationship Id="rId9" Type="http://schemas.openxmlformats.org/officeDocument/2006/relationships/hyperlink" Target="https://vk.com/wall-215693460_2501" TargetMode="External"/><Relationship Id="rId1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../media/media34.avi"/><Relationship Id="rId1" Type="http://schemas.microsoft.com/office/2007/relationships/media" Target="../media/media34.avi"/><Relationship Id="rId6" Type="http://schemas.openxmlformats.org/officeDocument/2006/relationships/image" Target="../media/image5.png"/><Relationship Id="rId5" Type="http://schemas.openxmlformats.org/officeDocument/2006/relationships/image" Target="../media/image37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5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image" Target="../media/image7.png"/><Relationship Id="rId5" Type="http://schemas.microsoft.com/office/2007/relationships/media" Target="../media/media3.m4a"/><Relationship Id="rId10" Type="http://schemas.openxmlformats.org/officeDocument/2006/relationships/image" Target="../media/image6.png"/><Relationship Id="rId4" Type="http://schemas.openxmlformats.org/officeDocument/2006/relationships/audio" Target="../media/media2.m4a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15.jp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4a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microsoft.com/office/2007/relationships/media" Target="../media/media6.m4a"/><Relationship Id="rId21" Type="http://schemas.openxmlformats.org/officeDocument/2006/relationships/image" Target="../media/image5.png"/><Relationship Id="rId7" Type="http://schemas.microsoft.com/office/2007/relationships/media" Target="../media/media8.m4a"/><Relationship Id="rId12" Type="http://schemas.openxmlformats.org/officeDocument/2006/relationships/image" Target="../media/image6.png"/><Relationship Id="rId17" Type="http://schemas.openxmlformats.org/officeDocument/2006/relationships/image" Target="../media/image18.jpeg"/><Relationship Id="rId2" Type="http://schemas.openxmlformats.org/officeDocument/2006/relationships/audio" Target="../media/media5.m4a"/><Relationship Id="rId16" Type="http://schemas.openxmlformats.org/officeDocument/2006/relationships/image" Target="../media/image17.png"/><Relationship Id="rId20" Type="http://schemas.openxmlformats.org/officeDocument/2006/relationships/image" Target="../media/image4.png"/><Relationship Id="rId1" Type="http://schemas.microsoft.com/office/2007/relationships/media" Target="../media/media5.m4a"/><Relationship Id="rId6" Type="http://schemas.openxmlformats.org/officeDocument/2006/relationships/audio" Target="../media/media7.m4a"/><Relationship Id="rId11" Type="http://schemas.openxmlformats.org/officeDocument/2006/relationships/slideLayout" Target="../slideLayouts/slideLayout6.xml"/><Relationship Id="rId5" Type="http://schemas.microsoft.com/office/2007/relationships/media" Target="../media/media7.m4a"/><Relationship Id="rId15" Type="http://schemas.openxmlformats.org/officeDocument/2006/relationships/image" Target="../media/image7.png"/><Relationship Id="rId10" Type="http://schemas.openxmlformats.org/officeDocument/2006/relationships/audio" Target="../media/media9.m4a"/><Relationship Id="rId19" Type="http://schemas.openxmlformats.org/officeDocument/2006/relationships/image" Target="../media/image20.jpeg"/><Relationship Id="rId4" Type="http://schemas.openxmlformats.org/officeDocument/2006/relationships/audio" Target="../media/media6.m4a"/><Relationship Id="rId9" Type="http://schemas.microsoft.com/office/2007/relationships/media" Target="../media/media9.m4a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image" Target="../media/image21.png"/><Relationship Id="rId18" Type="http://schemas.openxmlformats.org/officeDocument/2006/relationships/image" Target="../media/image23.png"/><Relationship Id="rId3" Type="http://schemas.microsoft.com/office/2007/relationships/media" Target="../media/media11.m4a"/><Relationship Id="rId21" Type="http://schemas.openxmlformats.org/officeDocument/2006/relationships/image" Target="../media/image25.emf"/><Relationship Id="rId7" Type="http://schemas.microsoft.com/office/2007/relationships/media" Target="../media/media13.m4a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22.png"/><Relationship Id="rId2" Type="http://schemas.openxmlformats.org/officeDocument/2006/relationships/audio" Target="../media/media10.m4a"/><Relationship Id="rId16" Type="http://schemas.openxmlformats.org/officeDocument/2006/relationships/image" Target="../media/image7.png"/><Relationship Id="rId20" Type="http://schemas.openxmlformats.org/officeDocument/2006/relationships/image" Target="../media/image24.png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11" Type="http://schemas.openxmlformats.org/officeDocument/2006/relationships/slideLayout" Target="../slideLayouts/slideLayout2.xml"/><Relationship Id="rId24" Type="http://schemas.openxmlformats.org/officeDocument/2006/relationships/image" Target="../media/image4.png"/><Relationship Id="rId5" Type="http://schemas.microsoft.com/office/2007/relationships/media" Target="../media/media12.m4a"/><Relationship Id="rId15" Type="http://schemas.microsoft.com/office/2007/relationships/hdphoto" Target="../media/hdphoto1.wdp"/><Relationship Id="rId23" Type="http://schemas.openxmlformats.org/officeDocument/2006/relationships/image" Target="../media/image5.png"/><Relationship Id="rId10" Type="http://schemas.openxmlformats.org/officeDocument/2006/relationships/audio" Target="../media/media14.m4a"/><Relationship Id="rId19" Type="http://schemas.microsoft.com/office/2007/relationships/hdphoto" Target="../media/hdphoto2.wdp"/><Relationship Id="rId4" Type="http://schemas.openxmlformats.org/officeDocument/2006/relationships/audio" Target="../media/media11.m4a"/><Relationship Id="rId9" Type="http://schemas.microsoft.com/office/2007/relationships/media" Target="../media/media14.m4a"/><Relationship Id="rId14" Type="http://schemas.openxmlformats.org/officeDocument/2006/relationships/image" Target="../media/image17.png"/><Relationship Id="rId22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4a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9.jpeg"/><Relationship Id="rId3" Type="http://schemas.microsoft.com/office/2007/relationships/media" Target="../media/media16.m4a"/><Relationship Id="rId7" Type="http://schemas.microsoft.com/office/2007/relationships/media" Target="../media/media18.m4a"/><Relationship Id="rId12" Type="http://schemas.openxmlformats.org/officeDocument/2006/relationships/audio" Target="../media/media20.m4a"/><Relationship Id="rId17" Type="http://schemas.openxmlformats.org/officeDocument/2006/relationships/image" Target="../media/image28.jpeg"/><Relationship Id="rId2" Type="http://schemas.openxmlformats.org/officeDocument/2006/relationships/audio" Target="../media/media15.m4a"/><Relationship Id="rId16" Type="http://schemas.openxmlformats.org/officeDocument/2006/relationships/image" Target="../media/image7.png"/><Relationship Id="rId20" Type="http://schemas.openxmlformats.org/officeDocument/2006/relationships/image" Target="../media/image4.png"/><Relationship Id="rId1" Type="http://schemas.microsoft.com/office/2007/relationships/media" Target="../media/media15.m4a"/><Relationship Id="rId6" Type="http://schemas.openxmlformats.org/officeDocument/2006/relationships/audio" Target="../media/media17.m4a"/><Relationship Id="rId11" Type="http://schemas.microsoft.com/office/2007/relationships/media" Target="../media/media20.m4a"/><Relationship Id="rId5" Type="http://schemas.microsoft.com/office/2007/relationships/media" Target="../media/media17.m4a"/><Relationship Id="rId15" Type="http://schemas.openxmlformats.org/officeDocument/2006/relationships/image" Target="../media/image27.png"/><Relationship Id="rId10" Type="http://schemas.openxmlformats.org/officeDocument/2006/relationships/audio" Target="../media/media19.m4a"/><Relationship Id="rId19" Type="http://schemas.openxmlformats.org/officeDocument/2006/relationships/image" Target="../media/image5.png"/><Relationship Id="rId4" Type="http://schemas.openxmlformats.org/officeDocument/2006/relationships/audio" Target="../media/media16.m4a"/><Relationship Id="rId9" Type="http://schemas.microsoft.com/office/2007/relationships/media" Target="../media/media19.m4a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media" Target="../media/media24.m4a"/><Relationship Id="rId13" Type="http://schemas.openxmlformats.org/officeDocument/2006/relationships/audio" Target="../media/media26.m4a"/><Relationship Id="rId18" Type="http://schemas.openxmlformats.org/officeDocument/2006/relationships/image" Target="../media/image31.png"/><Relationship Id="rId3" Type="http://schemas.openxmlformats.org/officeDocument/2006/relationships/audio" Target="../media/media21.m4a"/><Relationship Id="rId7" Type="http://schemas.openxmlformats.org/officeDocument/2006/relationships/audio" Target="../media/media23.m4a"/><Relationship Id="rId12" Type="http://schemas.microsoft.com/office/2007/relationships/media" Target="../media/media26.m4a"/><Relationship Id="rId17" Type="http://schemas.openxmlformats.org/officeDocument/2006/relationships/image" Target="../media/image7.png"/><Relationship Id="rId2" Type="http://schemas.microsoft.com/office/2007/relationships/media" Target="../media/media21.m4a"/><Relationship Id="rId16" Type="http://schemas.openxmlformats.org/officeDocument/2006/relationships/image" Target="../media/image30.png"/><Relationship Id="rId20" Type="http://schemas.openxmlformats.org/officeDocument/2006/relationships/image" Target="../media/image4.png"/><Relationship Id="rId1" Type="http://schemas.openxmlformats.org/officeDocument/2006/relationships/themeOverride" Target="../theme/themeOverride1.xml"/><Relationship Id="rId6" Type="http://schemas.microsoft.com/office/2007/relationships/media" Target="../media/media23.m4a"/><Relationship Id="rId11" Type="http://schemas.openxmlformats.org/officeDocument/2006/relationships/audio" Target="../media/media25.m4a"/><Relationship Id="rId5" Type="http://schemas.openxmlformats.org/officeDocument/2006/relationships/audio" Target="../media/media22.m4a"/><Relationship Id="rId15" Type="http://schemas.openxmlformats.org/officeDocument/2006/relationships/image" Target="../media/image21.png"/><Relationship Id="rId10" Type="http://schemas.microsoft.com/office/2007/relationships/media" Target="../media/media25.m4a"/><Relationship Id="rId19" Type="http://schemas.openxmlformats.org/officeDocument/2006/relationships/image" Target="../media/image5.png"/><Relationship Id="rId4" Type="http://schemas.microsoft.com/office/2007/relationships/media" Target="../media/media22.m4a"/><Relationship Id="rId9" Type="http://schemas.openxmlformats.org/officeDocument/2006/relationships/audio" Target="../media/media24.m4a"/><Relationship Id="rId1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416756" y="2644170"/>
            <a:ext cx="54555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Мучгин Камчатка</a:t>
            </a:r>
          </a:p>
          <a:p>
            <a:pPr algn="ctr"/>
            <a:r>
              <a:rPr lang="ru-RU" sz="4800" dirty="0" smtClean="0">
                <a:solidFill>
                  <a:srgbClr val="00339E"/>
                </a:solidFill>
                <a:latin typeface="Onest Black" pitchFamily="2" charset="0"/>
              </a:rPr>
              <a:t>Наша Камчатка</a:t>
            </a:r>
            <a:endParaRPr lang="ru-RU" sz="48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295364" y="4213830"/>
            <a:ext cx="6453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Дедык </a:t>
            </a:r>
            <a:r>
              <a:rPr lang="ru-RU" sz="2000" dirty="0" smtClean="0">
                <a:solidFill>
                  <a:srgbClr val="00339E"/>
                </a:solidFill>
                <a:latin typeface="Onest Regular" pitchFamily="2" charset="0"/>
              </a:rPr>
              <a:t>В.Р. доцент </a:t>
            </a: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кафедры родных языков, культуры и быта КМНС КГАУ ДПО «Камчатский ИРО», преподаватель корякского языка Паланского колледжа.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327" y="1170333"/>
            <a:ext cx="1634673" cy="253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0072" y="478743"/>
            <a:ext cx="5597957" cy="12808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ER Bukinist Paleoasian" panose="02000503000000020004" pitchFamily="2" charset="0"/>
              </a:rPr>
              <a:t>           </a:t>
            </a:r>
            <a:br>
              <a:rPr lang="ru-RU" dirty="0" smtClean="0">
                <a:latin typeface="ER Bukinist Paleoasian" panose="02000503000000020004" pitchFamily="2" charset="0"/>
              </a:rPr>
            </a:br>
            <a:r>
              <a:rPr lang="ru-RU" dirty="0" smtClean="0">
                <a:latin typeface="ER Bukinist Paleoasian" panose="02000503000000020004" pitchFamily="2" charset="0"/>
              </a:rPr>
              <a:t>яӄъяӄ </a:t>
            </a:r>
            <a:r>
              <a:rPr lang="ru-RU" i="1" dirty="0">
                <a:latin typeface="ER Bukinist Paleoasian" panose="02000503000000020004" pitchFamily="2" charset="0"/>
              </a:rPr>
              <a:t>чайка</a:t>
            </a:r>
            <a:r>
              <a:rPr lang="ru-RU" dirty="0">
                <a:latin typeface="ER Bukinist Paleoasian" panose="02000503000000020004" pitchFamily="2" charset="0"/>
              </a:rPr>
              <a:t/>
            </a:r>
            <a:br>
              <a:rPr lang="ru-RU" dirty="0">
                <a:latin typeface="ER Bukinist Paleoasian" panose="02000503000000020004" pitchFamily="2" charset="0"/>
              </a:rPr>
            </a:br>
            <a:endParaRPr lang="ru-RU" dirty="0">
              <a:latin typeface="ER Bukinist Paleoasian" panose="02000503000000020004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341418"/>
            <a:ext cx="8915400" cy="356980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ER Bukinist Paleoasian" panose="02000503000000020004" pitchFamily="2" charset="0"/>
              </a:rPr>
              <a:t>              </a:t>
            </a:r>
            <a:r>
              <a:rPr lang="ru-RU" sz="1800" dirty="0">
                <a:solidFill>
                  <a:srgbClr val="00339E"/>
                </a:solidFill>
                <a:latin typeface="Onest Regular" pitchFamily="2" charset="0"/>
              </a:rPr>
              <a:t>ӈав’ъяӄъяӄ самка чайки</a:t>
            </a:r>
          </a:p>
          <a:p>
            <a:pPr marL="0" indent="0">
              <a:buNone/>
            </a:pPr>
            <a:endParaRPr lang="ru-RU" sz="18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339E"/>
                </a:solidFill>
                <a:latin typeface="Onest Regular" pitchFamily="2" charset="0"/>
              </a:rPr>
              <a:t>                           </a:t>
            </a:r>
            <a:r>
              <a:rPr lang="ru-RU" sz="1800" dirty="0">
                <a:solidFill>
                  <a:srgbClr val="00339E"/>
                </a:solidFill>
                <a:latin typeface="Onest Regular" pitchFamily="2" charset="0"/>
              </a:rPr>
              <a:t>ӄаччаӄъяӄ детеныш чайки</a:t>
            </a:r>
          </a:p>
          <a:p>
            <a:pPr marL="0" indent="0">
              <a:buNone/>
            </a:pPr>
            <a:endParaRPr lang="ru-RU" sz="18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339E"/>
                </a:solidFill>
                <a:latin typeface="Onest Regular" pitchFamily="2" charset="0"/>
              </a:rPr>
              <a:t>Найди стихотворение Лидии Ваямгит «Чайки» </a:t>
            </a:r>
          </a:p>
          <a:p>
            <a:endParaRPr lang="ru-RU" dirty="0">
              <a:latin typeface="ER Bukinist Paleoasian" panose="02000503000000020004" pitchFamily="2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36501" y="857826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2" y="884326"/>
            <a:ext cx="1714500" cy="116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511578" y="1089839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94062" y="2341418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94062" y="3041019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13"/>
          <a:srcRect l="5932" t="27947" r="35703" b="12738"/>
          <a:stretch/>
        </p:blipFill>
        <p:spPr bwMode="auto">
          <a:xfrm>
            <a:off x="7994073" y="4036479"/>
            <a:ext cx="2687782" cy="15632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92364" y="2330274"/>
            <a:ext cx="1098796" cy="10987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6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1455" y="520553"/>
            <a:ext cx="7833158" cy="184583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ER Bukinist Paleoasian" panose="02000503000000020004" pitchFamily="2" charset="0"/>
              </a:rPr>
              <a:t/>
            </a:r>
            <a:br>
              <a:rPr lang="en-US" dirty="0" smtClean="0">
                <a:latin typeface="ER Bukinist Paleoasian" panose="02000503000000020004" pitchFamily="2" charset="0"/>
              </a:rPr>
            </a:br>
            <a:r>
              <a:rPr lang="ru-RU" dirty="0" smtClean="0">
                <a:latin typeface="ER Bukinist Paleoasian" panose="02000503000000020004" pitchFamily="2" charset="0"/>
              </a:rPr>
              <a:t/>
            </a:r>
            <a:br>
              <a:rPr lang="ru-RU" dirty="0" smtClean="0">
                <a:latin typeface="ER Bukinist Paleoasian" panose="02000503000000020004" pitchFamily="2" charset="0"/>
              </a:rPr>
            </a:br>
            <a:r>
              <a:rPr lang="ru-RU" sz="3100" dirty="0" smtClean="0">
                <a:latin typeface="ER Bukinist Paleoasian" panose="02000503000000020004" pitchFamily="2" charset="0"/>
              </a:rPr>
              <a:t>ӄэчаӈэ </a:t>
            </a:r>
            <a:r>
              <a:rPr lang="ru-RU" sz="3100" i="1" dirty="0" smtClean="0">
                <a:latin typeface="ER Bukinist Paleoasian" panose="02000503000000020004" pitchFamily="2" charset="0"/>
              </a:rPr>
              <a:t>лебедь</a:t>
            </a:r>
            <a:r>
              <a:rPr lang="en-US" sz="3100" i="1" dirty="0" smtClean="0">
                <a:latin typeface="ER Bukinist Paleoasian" panose="02000503000000020004" pitchFamily="2" charset="0"/>
              </a:rPr>
              <a:t/>
            </a:r>
            <a:br>
              <a:rPr lang="en-US" sz="3100" i="1" dirty="0" smtClean="0">
                <a:latin typeface="ER Bukinist Paleoasian" panose="02000503000000020004" pitchFamily="2" charset="0"/>
              </a:rPr>
            </a:br>
            <a:r>
              <a:rPr lang="ru-RU" sz="3100" dirty="0">
                <a:latin typeface="ER Bukinist Paleoasian" panose="02000503000000020004" pitchFamily="2" charset="0"/>
              </a:rPr>
              <a:t>ӈав’ӄэчаӈэ </a:t>
            </a:r>
            <a:r>
              <a:rPr lang="ru-RU" sz="3100" i="1" dirty="0">
                <a:latin typeface="ER Bukinist Paleoasian" panose="02000503000000020004" pitchFamily="2" charset="0"/>
              </a:rPr>
              <a:t>самка лебедя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>
                <a:latin typeface="ER Bukinist Paleoasian" panose="02000503000000020004" pitchFamily="2" charset="0"/>
              </a:rPr>
              <a:t>ӄайӄэчаӈэ </a:t>
            </a:r>
            <a:r>
              <a:rPr lang="ru-RU" sz="3100" i="1" dirty="0">
                <a:latin typeface="ER Bukinist Paleoasian" panose="02000503000000020004" pitchFamily="2" charset="0"/>
              </a:rPr>
              <a:t>детеныш лебедя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>
                <a:latin typeface="ER Bukinist Paleoasian" panose="02000503000000020004" pitchFamily="2" charset="0"/>
              </a:rPr>
              <a:t/>
            </a:r>
            <a:br>
              <a:rPr lang="ru-RU" dirty="0">
                <a:latin typeface="ER Bukinist Paleoasian" panose="02000503000000020004" pitchFamily="2" charset="0"/>
              </a:rPr>
            </a:br>
            <a:endParaRPr lang="ru-RU" dirty="0">
              <a:latin typeface="ER Bukinist Paleoasian" panose="02000503000000020004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723" y="2019300"/>
            <a:ext cx="11062890" cy="45061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Это интересно!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Имя первого корякского писателя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Кецая Кеккетына обозначает «Лебедь»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Прочитай его повести «Последняя битва»,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«Хоялхот», «Эвнито-пастух»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339E"/>
                </a:solidFill>
                <a:latin typeface="Onest Regular" pitchFamily="2" charset="0"/>
              </a:rPr>
              <a:t>Запомни</a:t>
            </a: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!</a:t>
            </a:r>
            <a:endParaRPr lang="en-US" sz="24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ятамӄэчаӈэ  журавль                Задание: послушай песню на корякском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              языке Р.Гамзатова «Журавли»: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                    </a:t>
            </a:r>
            <a:r>
              <a:rPr lang="en-US" dirty="0" smtClean="0"/>
              <a:t> </a:t>
            </a:r>
            <a:r>
              <a:rPr lang="en-US" dirty="0">
                <a:hlinkClick r:id="rId9"/>
              </a:rPr>
              <a:t>https://vk.com/wall-215693460_2501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22" y="664586"/>
            <a:ext cx="2327060" cy="113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72083" y="679839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25152" y="1138671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20737" y="1665942"/>
            <a:ext cx="609600" cy="609600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69516" y="3429000"/>
            <a:ext cx="1196687" cy="1676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7" y="5115790"/>
            <a:ext cx="1409700" cy="14097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92379" y="2019300"/>
            <a:ext cx="1098796" cy="10987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9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Демонстрация песни «Журавли»</a:t>
            </a:r>
            <a:endParaRPr lang="ru-RU" dirty="0"/>
          </a:p>
        </p:txBody>
      </p:sp>
      <p:pic>
        <p:nvPicPr>
          <p:cNvPr id="4" name="9 ма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19325" y="1825625"/>
            <a:ext cx="7753350" cy="435133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92364" y="2330274"/>
            <a:ext cx="1098796" cy="10987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Мучгин Камчатка. </a:t>
            </a:r>
            <a:r>
              <a:rPr lang="ru-RU" sz="2000" dirty="0"/>
              <a:t>Муз. и  сл. Алексея  Лахтоя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7018"/>
            <a:ext cx="10515600" cy="509847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Мучгин Камчатка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Ныппулюӄин нутэнут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Ӄэй ныппулюӄин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Тыттэль ныпыттоӈӄэн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                                    Припев: Амкыка гыйнику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Амкыка ынныын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Амкыка яӈъяӈу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Амкыка ӄояв’э!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1-я группа: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-г’о-г’о-г’о -оленя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2-я группа :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-</a:t>
            </a:r>
            <a:r>
              <a:rPr lang="ru-RU" sz="2900" dirty="0" err="1">
                <a:solidFill>
                  <a:srgbClr val="00339E"/>
                </a:solidFill>
                <a:latin typeface="Onest Regular" pitchFamily="2" charset="0"/>
              </a:rPr>
              <a:t>в’аӄы</a:t>
            </a: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-</a:t>
            </a:r>
            <a:r>
              <a:rPr lang="ru-RU" sz="2900" dirty="0" err="1">
                <a:solidFill>
                  <a:srgbClr val="00339E"/>
                </a:solidFill>
                <a:latin typeface="Onest Regular" pitchFamily="2" charset="0"/>
              </a:rPr>
              <a:t>в’аӄы</a:t>
            </a: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-вороны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3-я группа:</a:t>
            </a:r>
          </a:p>
          <a:p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-</a:t>
            </a:r>
            <a:r>
              <a:rPr lang="ru-RU" sz="2900" dirty="0" err="1">
                <a:solidFill>
                  <a:srgbClr val="00339E"/>
                </a:solidFill>
                <a:latin typeface="Onest Regular" pitchFamily="2" charset="0"/>
              </a:rPr>
              <a:t>ӄив</a:t>
            </a: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’-</a:t>
            </a:r>
            <a:r>
              <a:rPr lang="ru-RU" sz="2900" dirty="0" err="1">
                <a:solidFill>
                  <a:srgbClr val="00339E"/>
                </a:solidFill>
                <a:latin typeface="Onest Regular" pitchFamily="2" charset="0"/>
              </a:rPr>
              <a:t>ӄив</a:t>
            </a: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’ - чайки.</a:t>
            </a:r>
          </a:p>
          <a:p>
            <a:pPr marL="0" indent="0">
              <a:buNone/>
            </a:pP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Muchgin Kam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30183" y="20558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2286001" y="1342275"/>
            <a:ext cx="824345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4800" dirty="0">
                <a:solidFill>
                  <a:srgbClr val="00339E"/>
                </a:solidFill>
                <a:latin typeface="Onest Regular" pitchFamily="2" charset="0"/>
              </a:rPr>
              <a:t>Корякский язык.</a:t>
            </a:r>
            <a:br>
              <a:rPr lang="ru-RU" sz="4800" dirty="0">
                <a:solidFill>
                  <a:srgbClr val="00339E"/>
                </a:solidFill>
                <a:latin typeface="Onest Regular" pitchFamily="2" charset="0"/>
              </a:rPr>
            </a:br>
            <a:r>
              <a:rPr lang="ru-RU" sz="4800" dirty="0">
                <a:solidFill>
                  <a:srgbClr val="00339E"/>
                </a:solidFill>
                <a:latin typeface="Onest Regular" pitchFamily="2" charset="0"/>
              </a:rPr>
              <a:t>Палеоазиатская группа языков.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2166807" y="3502659"/>
            <a:ext cx="8481842" cy="2121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rgbClr val="00339E"/>
                </a:solidFill>
                <a:latin typeface="Onest Regular" pitchFamily="2" charset="0"/>
              </a:rPr>
              <a:t>Диалекты: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rgbClr val="00339E"/>
                </a:solidFill>
                <a:latin typeface="Onest Regular" pitchFamily="2" charset="0"/>
              </a:rPr>
              <a:t>чавчувенский: оленеводы-кочевники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rgbClr val="00339E"/>
                </a:solidFill>
                <a:latin typeface="Onest Regular" pitchFamily="2" charset="0"/>
              </a:rPr>
              <a:t> нымыланский: оседлые, живущие около моря, реки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1715" y="2799929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0522" y="1487950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021" y="138544"/>
            <a:ext cx="10515600" cy="3740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20436"/>
            <a:ext cx="10390906" cy="6137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Ӄӄ ӄа    ӄо    ӄи   ӄэ    ӄу    ӄы [ӄ]  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ӄ-шумный, смычный, увулярный (вибрирует маленький язычок). Произносимый при активном участии мягкого нёба и язычка. При образовании увулярных звуков происходит сближение задней части языка с язычком (uvula).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 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Ӈӈ  ӈа    ӈо    ӈи    ӈэ    ӈу    ӈы [ӈ]  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ӈ-сонорный, смычный, заднеязычный. Образуется поднятием задней части спинки языка к заднему (мягкому) нёбу или к задней части твёрдого нёба</a:t>
            </a:r>
          </a:p>
          <a:p>
            <a:pPr marL="0" indent="0">
              <a:buNone/>
            </a:pPr>
            <a:endParaRPr lang="ru-RU" sz="20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В’в’   в’а   в’о   в’и   в’э   в’у   в’ы [в’]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в’- сонорный, щелевой, губно-губной. Образуется при активном участии и верхней, и нижней губ, соединение в трубочку. </a:t>
            </a:r>
          </a:p>
          <a:p>
            <a:pPr marL="0" indent="0">
              <a:buNone/>
            </a:pPr>
            <a:endParaRPr lang="ru-RU" sz="20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Г’г’   г’а   г’о   г’и   г’э   г’у    г’ы [ӄ]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г’-сонорный, щелевой, фарингальный Образуется в результате сближения корня языка с задней стенкой зева.</a:t>
            </a:r>
          </a:p>
          <a:p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568704" y="720436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568704" y="2323808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58639" y="3782289"/>
            <a:ext cx="609600" cy="6096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56569" y="5240770"/>
            <a:ext cx="609600" cy="6096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60415" y="791450"/>
            <a:ext cx="876411" cy="8832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78304" y="1802119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9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1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6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000124"/>
            <a:ext cx="9313718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Мучгин Камчатка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  <a:ea typeface="+mn-ea"/>
                <a:cs typeface="+mn-cs"/>
              </a:rPr>
              <a:t>Наша Камчатка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2568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нып-пу-лю-ӄин маленькая 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ны-пыт-тоӈ-ӄэн  богатая </a:t>
            </a:r>
          </a:p>
          <a:p>
            <a:pPr marL="0" indent="0"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нутэнут   земля, тундра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3204" y="1916708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0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657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690" y="338137"/>
            <a:ext cx="9649691" cy="1107931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  <a:ea typeface="+mn-ea"/>
                <a:cs typeface="+mn-cs"/>
              </a:rPr>
              <a:t>ны-пыт-тоӈ-ӄэн  богатая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109" y="1343892"/>
            <a:ext cx="10827327" cy="504305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Амкыка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-много</a:t>
            </a:r>
          </a:p>
          <a:p>
            <a:pPr marL="0" lvl="0" indent="0">
              <a:buNone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гыйнику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зверей         </a:t>
            </a:r>
          </a:p>
          <a:p>
            <a:pPr marL="0" lvl="0" indent="0">
              <a:buNone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ынныын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рыб</a:t>
            </a:r>
          </a:p>
          <a:p>
            <a:pPr marL="0" lvl="0" indent="0">
              <a:buNone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яӈъяӈу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ягеля                              </a:t>
            </a:r>
          </a:p>
          <a:p>
            <a:pPr marL="0" lvl="0" indent="0">
              <a:buNone/>
            </a:pPr>
            <a:endParaRPr lang="ru-RU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srgbClr val="00339E"/>
                </a:solidFill>
                <a:latin typeface="Onest Regular" pitchFamily="2" charset="0"/>
              </a:rPr>
              <a:t>ӄояв’э 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оленей                      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782" y="5032601"/>
            <a:ext cx="3800475" cy="141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788" y="3254092"/>
            <a:ext cx="1801091" cy="74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2" y="3255754"/>
            <a:ext cx="2050473" cy="74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553" y="3252070"/>
            <a:ext cx="1974272" cy="74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909" y="2130626"/>
            <a:ext cx="2424545" cy="101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400" y="2280905"/>
            <a:ext cx="1662545" cy="85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175" y="2231785"/>
            <a:ext cx="2063029" cy="98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365" y="4280571"/>
            <a:ext cx="1847417" cy="9918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18605" y="747094"/>
            <a:ext cx="876411" cy="8832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93204" y="1648607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86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254" y="696057"/>
            <a:ext cx="4670611" cy="893859"/>
          </a:xfr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    </a:t>
            </a:r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ӄояӈа олень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2762" y="1777997"/>
            <a:ext cx="10756900" cy="29194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                       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в’энӄой важенка</a:t>
            </a:r>
          </a:p>
          <a:p>
            <a:pPr marL="0" indent="0">
              <a:buNone/>
            </a:pPr>
            <a:endParaRPr lang="ru-RU" sz="2800" b="1" dirty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/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9449" y="758609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26889" y="2524884"/>
            <a:ext cx="609600" cy="689717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31455" y="1752600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972365">
            <a:off x="7831297" y="700587"/>
            <a:ext cx="822121" cy="6373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540" y="467122"/>
            <a:ext cx="1953490" cy="121350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18"/>
          <a:srcRect l="12988" t="33080" r="40032" b="10456"/>
          <a:stretch/>
        </p:blipFill>
        <p:spPr bwMode="auto">
          <a:xfrm>
            <a:off x="1418591" y="3947868"/>
            <a:ext cx="4498174" cy="28193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866" y="1814337"/>
            <a:ext cx="3201137" cy="2172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2AC15-8FDB-BB72-FF31-3A6E4DA4D7D9}"/>
              </a:ext>
            </a:extLst>
          </p:cNvPr>
          <p:cNvSpPr txBox="1"/>
          <p:nvPr/>
        </p:nvSpPr>
        <p:spPr>
          <a:xfrm>
            <a:off x="6528283" y="3834684"/>
            <a:ext cx="5721847" cy="2640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600" dirty="0"/>
              <a:t> </a:t>
            </a: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СИНКВЕЙН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1. ӄояӈа олень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2.нымэйыӈӄин, ныкэтгуӄин        большой, сильный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3. куюнэтыӈ, купичгыгилиӈ, кув՚иннетыӈ   живет, пасется, помогает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000" dirty="0">
                <a:solidFill>
                  <a:srgbClr val="00339E"/>
                </a:solidFill>
                <a:latin typeface="Onest Regular" pitchFamily="2" charset="0"/>
              </a:rPr>
              <a:t>4. Ӄояӈа- мучгин ёнатгыйӈын, в՚иннеттумгын. Олень-наша жизнь, помощник.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400" dirty="0">
                <a:solidFill>
                  <a:srgbClr val="00339E"/>
                </a:solidFill>
                <a:latin typeface="Onest Regular" pitchFamily="2" charset="0"/>
              </a:rPr>
              <a:t>5.Юнэт жизнь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7A03B0-BF10-3F82-A592-D031B9A5D6F8}"/>
              </a:ext>
            </a:extLst>
          </p:cNvPr>
          <p:cNvSpPr txBox="1"/>
          <p:nvPr/>
        </p:nvSpPr>
        <p:spPr>
          <a:xfrm>
            <a:off x="2317137" y="2474055"/>
            <a:ext cx="30185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ӄаюю олененок</a:t>
            </a:r>
          </a:p>
        </p:txBody>
      </p:sp>
      <p:pic>
        <p:nvPicPr>
          <p:cNvPr id="1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F6D7456-2E64-703F-43A7-F0B7D86E12D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49449" y="3363665"/>
            <a:ext cx="609600" cy="6096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5F5CDF7-C877-5E0C-2BBF-7AC2D4405A2A}"/>
              </a:ext>
            </a:extLst>
          </p:cNvPr>
          <p:cNvSpPr txBox="1"/>
          <p:nvPr/>
        </p:nvSpPr>
        <p:spPr>
          <a:xfrm>
            <a:off x="2148739" y="3416430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в’ины   след: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093204" y="1648607"/>
            <a:ext cx="1098796" cy="109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5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87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43194"/>
            <a:ext cx="7385581" cy="1172443"/>
          </a:xfr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  </a:t>
            </a:r>
            <a:r>
              <a:rPr lang="ru-RU" sz="53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ER Bukinist Paleoasian" panose="02000503000000020004" pitchFamily="2" charset="0"/>
              </a:rPr>
              <a:t>кайӈын медведь </a:t>
            </a:r>
            <a:endParaRPr lang="ru-RU" sz="53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0691" y="3674511"/>
            <a:ext cx="6068291" cy="3395626"/>
          </a:xfrm>
        </p:spPr>
        <p:txBody>
          <a:bodyPr>
            <a:normAutofit/>
          </a:bodyPr>
          <a:lstStyle/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339E"/>
                </a:solidFill>
                <a:latin typeface="Onest Regular" pitchFamily="2" charset="0"/>
              </a:rPr>
              <a:t>Загадкан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Нынпыӄин аппапиль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Лыӄлэӈнэӄу куйылӄэтыӈ.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Г’ам титэ кукъевыӈ, кумалкумӈатыӈ.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Кытыл ынкаӈӄо эгынтэв’кэ                        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Эв’ынчам наяг’алапгэ.</a:t>
            </a:r>
          </a:p>
          <a:p>
            <a:pPr marL="0" indent="0">
              <a:lnSpc>
                <a:spcPct val="7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Йынны в’ото? </a:t>
            </a: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biLevel thresh="2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8610" y="743195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99841" y="2109482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99841" y="2843921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46718" y="3674511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51514" y="610725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181" y="1123791"/>
            <a:ext cx="2440137" cy="126685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20"/>
          <a:srcRect l="9941" t="25380" r="32175" b="24430"/>
          <a:stretch/>
        </p:blipFill>
        <p:spPr bwMode="auto">
          <a:xfrm>
            <a:off x="2564457" y="4431124"/>
            <a:ext cx="2797251" cy="1649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7924" y="4099671"/>
            <a:ext cx="2039362" cy="231237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D49A7E-AF9B-76AD-83E8-E5425E062B36}"/>
              </a:ext>
            </a:extLst>
          </p:cNvPr>
          <p:cNvSpPr txBox="1"/>
          <p:nvPr/>
        </p:nvSpPr>
        <p:spPr>
          <a:xfrm>
            <a:off x="2024998" y="3567923"/>
            <a:ext cx="2258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в’ины</a:t>
            </a:r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 след: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98C44B-C4E8-2FC4-7945-1DB18D5CC3B5}"/>
              </a:ext>
            </a:extLst>
          </p:cNvPr>
          <p:cNvSpPr txBox="1"/>
          <p:nvPr/>
        </p:nvSpPr>
        <p:spPr>
          <a:xfrm>
            <a:off x="1967345" y="2859387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ӄайкайӈын</a:t>
            </a:r>
            <a:r>
              <a:rPr lang="ru-RU" sz="2800" b="1" dirty="0">
                <a:latin typeface="ER Bukinist Paleoasian" panose="02000503000000020004" pitchFamily="2" charset="0"/>
              </a:rPr>
              <a:t> </a:t>
            </a:r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медвежонок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28EB35-B09B-A50E-B424-BCD21B8D8764}"/>
              </a:ext>
            </a:extLst>
          </p:cNvPr>
          <p:cNvSpPr txBox="1"/>
          <p:nvPr/>
        </p:nvSpPr>
        <p:spPr>
          <a:xfrm>
            <a:off x="2024998" y="2142323"/>
            <a:ext cx="6093618" cy="41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2800" b="1" dirty="0">
                <a:solidFill>
                  <a:srgbClr val="00339E"/>
                </a:solidFill>
                <a:latin typeface="Onest Regular" pitchFamily="2" charset="0"/>
              </a:rPr>
              <a:t>ӈав’кайӈын</a:t>
            </a:r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 медведица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AA27ABB-5C90-6B8B-21EB-556D92F670B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318" y="6044027"/>
            <a:ext cx="736046" cy="73604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921808" y="2100012"/>
            <a:ext cx="1098796" cy="109879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44193" y="949020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2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9090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8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8174" y="646143"/>
            <a:ext cx="4946072" cy="12808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ER Bukinist Paleoasian" panose="02000503000000020004" pitchFamily="2" charset="0"/>
              </a:rPr>
              <a:t>  </a:t>
            </a:r>
            <a:r>
              <a:rPr lang="ru-RU" sz="4000" dirty="0">
                <a:solidFill>
                  <a:srgbClr val="00339E"/>
                </a:solidFill>
                <a:latin typeface="Onest Regular" pitchFamily="2" charset="0"/>
                <a:ea typeface="+mn-ea"/>
                <a:cs typeface="+mn-cs"/>
              </a:rPr>
              <a:t>в’эллы ворона</a:t>
            </a:r>
            <a:r>
              <a:rPr lang="ru-RU" i="1" dirty="0">
                <a:latin typeface="ER Bukinist Paleoasian" panose="02000503000000020004" pitchFamily="2" charset="0"/>
              </a:rPr>
              <a:t/>
            </a:r>
            <a:br>
              <a:rPr lang="ru-RU" i="1" dirty="0">
                <a:latin typeface="ER Bukinist Paleoasian" panose="02000503000000020004" pitchFamily="2" charset="0"/>
              </a:rPr>
            </a:br>
            <a:endParaRPr lang="ru-RU" i="1" dirty="0">
              <a:latin typeface="ER Bukinist Paleoasian" panose="02000503000000020004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2012" y="1731819"/>
            <a:ext cx="9866024" cy="480752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ER Bukinist Paleoasian" panose="02000503000000020004" pitchFamily="2" charset="0"/>
              </a:rPr>
              <a:t>               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ӈав’в’эллы самка ворона                        </a:t>
            </a:r>
          </a:p>
          <a:p>
            <a:pPr marL="0" indent="0">
              <a:buNone/>
            </a:pPr>
            <a:endParaRPr lang="ru-RU" i="1" dirty="0">
              <a:latin typeface="ER Bukinist Paleoasian" panose="02000503000000020004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29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9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ӄайв’эллы вороненок </a:t>
            </a:r>
            <a:endParaRPr lang="ru-RU" sz="38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buNone/>
            </a:pPr>
            <a:endParaRPr lang="ru-RU" sz="2900" dirty="0">
              <a:latin typeface="ER Bukinist Paleoasian" panose="02000503000000020004" pitchFamily="2" charset="0"/>
            </a:endParaRPr>
          </a:p>
          <a:p>
            <a:pPr marL="0" indent="0">
              <a:buNone/>
            </a:pPr>
            <a:endParaRPr lang="ru-RU" sz="42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5100" dirty="0">
                <a:solidFill>
                  <a:srgbClr val="00339E"/>
                </a:solidFill>
                <a:latin typeface="Onest Regular" pitchFamily="2" charset="0"/>
              </a:rPr>
              <a:t>Загадкан    </a:t>
            </a: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                            Кыг’уйкыняӄу Куйкиняку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latin typeface="ER Bukinist Paleoasian" panose="02000503000000020004" pitchFamily="2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Мучгин чав’чывэн этынвылг’ын.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Г’эӈг’элу кулӈыӈнин ваята.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Калалэта уетикилг’ын.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Омакаӈ пипиӄыльӈык уйичвэти.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Йынны в’ото?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     </a:t>
            </a:r>
            <a:r>
              <a:rPr lang="ru-RU" i="1" dirty="0" smtClean="0">
                <a:latin typeface="ER Bukinist Paleoasian" panose="02000503000000020004" pitchFamily="2" charset="0"/>
              </a:rPr>
              <a:t>?	</a:t>
            </a:r>
            <a:r>
              <a:rPr lang="ru-RU" sz="2900" i="1" dirty="0" smtClean="0">
                <a:latin typeface="ER Bukinist Paleoasian" panose="02000503000000020004" pitchFamily="2" charset="0"/>
              </a:rPr>
              <a:t>                      </a:t>
            </a: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Найди сказку             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                      </a:t>
            </a:r>
            <a:r>
              <a:rPr lang="ru-RU" sz="4200" dirty="0" smtClean="0">
                <a:solidFill>
                  <a:srgbClr val="00339E"/>
                </a:solidFill>
                <a:latin typeface="Onest Regular" pitchFamily="2" charset="0"/>
              </a:rPr>
              <a:t>«</a:t>
            </a:r>
            <a:r>
              <a:rPr lang="ru-RU" sz="4200" dirty="0">
                <a:solidFill>
                  <a:srgbClr val="00339E"/>
                </a:solidFill>
                <a:latin typeface="Onest Regular" pitchFamily="2" charset="0"/>
              </a:rPr>
              <a:t>Куйкиняку и мыши»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800" dirty="0">
                <a:solidFill>
                  <a:srgbClr val="00339E"/>
                </a:solidFill>
                <a:latin typeface="Onest Regular" pitchFamily="2" charset="0"/>
              </a:rPr>
              <a:t>							</a:t>
            </a:r>
            <a:r>
              <a:rPr lang="ru-RU" i="1" dirty="0" smtClean="0">
                <a:latin typeface="ER Bukinist Paleoasian" panose="02000503000000020004" pitchFamily="2" charset="0"/>
              </a:rPr>
              <a:t>										</a:t>
            </a:r>
          </a:p>
          <a:p>
            <a:pPr marL="0" indent="0">
              <a:buNone/>
            </a:pPr>
            <a:r>
              <a:rPr lang="ru-RU" dirty="0">
                <a:latin typeface="ER Bukinist Paleoasian" panose="02000503000000020004" pitchFamily="2" charset="0"/>
              </a:rPr>
              <a:t>	</a:t>
            </a:r>
            <a:r>
              <a:rPr lang="ru-RU" dirty="0" smtClean="0">
                <a:latin typeface="ER Bukinist Paleoasian" panose="02000503000000020004" pitchFamily="2" charset="0"/>
              </a:rPr>
              <a:t>									      </a:t>
            </a:r>
            <a:endParaRPr lang="ru-RU" dirty="0">
              <a:latin typeface="ER Bukinist Paleoasian" panose="02000503000000020004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218" y="779492"/>
            <a:ext cx="1740322" cy="114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082146" y="690784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003944" y="1838325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774696" y="2797362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734409" y="4135582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079496" y="4952129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913910" y="995584"/>
            <a:ext cx="609600" cy="609600"/>
          </a:xfrm>
          <a:prstGeom prst="rect">
            <a:avLst/>
          </a:prstGeom>
        </p:spPr>
      </p:pic>
      <p:pic>
        <p:nvPicPr>
          <p:cNvPr id="11" name="Рисунок 10" descr="C:\Users\Public\Documents\СКАНИРОВАННЫЕ И Файлы инженера\5_12_22\8 класс\40_1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556" y="2388525"/>
            <a:ext cx="1676400" cy="126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676" y="4548165"/>
            <a:ext cx="1911926" cy="16937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981121" y="1927033"/>
            <a:ext cx="1098796" cy="109879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117358" y="900358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6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8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2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1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0655" y="668488"/>
            <a:ext cx="6165272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ев’ъев</a:t>
            </a:r>
            <a:r>
              <a:rPr lang="ru-RU" dirty="0"/>
              <a:t>’  </a:t>
            </a:r>
            <a:r>
              <a:rPr lang="ru-RU" i="1" dirty="0" smtClean="0"/>
              <a:t>куропатка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2255" y="1569993"/>
            <a:ext cx="9508980" cy="4470161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ru-RU" sz="3800" dirty="0" smtClean="0">
                <a:latin typeface="ER Bukinist Paleoasian" panose="02000503000000020004" pitchFamily="2" charset="0"/>
              </a:rPr>
              <a:t>           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 smtClean="0">
                <a:solidFill>
                  <a:srgbClr val="00339E"/>
                </a:solidFill>
                <a:latin typeface="Onest Regular" pitchFamily="2" charset="0"/>
              </a:rPr>
              <a:t>                        </a:t>
            </a:r>
            <a:r>
              <a:rPr lang="ru-RU" sz="8000" dirty="0" smtClean="0">
                <a:solidFill>
                  <a:srgbClr val="00339E"/>
                </a:solidFill>
                <a:latin typeface="Onest Regular" pitchFamily="2" charset="0"/>
              </a:rPr>
              <a:t>ӈэв’ъев’ъев</a:t>
            </a:r>
            <a:r>
              <a:rPr lang="ru-RU" sz="8000" dirty="0">
                <a:solidFill>
                  <a:srgbClr val="00339E"/>
                </a:solidFill>
                <a:latin typeface="Onest Regular" pitchFamily="2" charset="0"/>
              </a:rPr>
              <a:t>’ самка куропатки</a:t>
            </a:r>
          </a:p>
          <a:p>
            <a:pPr marL="0" indent="0">
              <a:lnSpc>
                <a:spcPct val="110000"/>
              </a:lnSpc>
              <a:buNone/>
            </a:pPr>
            <a:endParaRPr lang="ru-RU" sz="72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>
                <a:solidFill>
                  <a:srgbClr val="00339E"/>
                </a:solidFill>
                <a:latin typeface="Onest Regular" pitchFamily="2" charset="0"/>
              </a:rPr>
              <a:t>              </a:t>
            </a:r>
            <a:r>
              <a:rPr lang="ru-RU" sz="8000" dirty="0">
                <a:solidFill>
                  <a:srgbClr val="00339E"/>
                </a:solidFill>
                <a:latin typeface="Onest Regular" pitchFamily="2" charset="0"/>
              </a:rPr>
              <a:t>ӄаччав’ъяв’ детеныш куропатки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>
                <a:solidFill>
                  <a:srgbClr val="00339E"/>
                </a:solidFill>
                <a:latin typeface="Onest Regular" pitchFamily="2" charset="0"/>
              </a:rPr>
              <a:t>                                                                                     в’ины </a:t>
            </a:r>
            <a:r>
              <a:rPr lang="ru-RU" sz="7200" dirty="0" smtClean="0">
                <a:solidFill>
                  <a:srgbClr val="00339E"/>
                </a:solidFill>
                <a:latin typeface="Onest Regular" pitchFamily="2" charset="0"/>
              </a:rPr>
              <a:t>след</a:t>
            </a:r>
          </a:p>
          <a:p>
            <a:pPr marL="0" indent="0">
              <a:lnSpc>
                <a:spcPct val="110000"/>
              </a:lnSpc>
              <a:buNone/>
            </a:pPr>
            <a:endParaRPr lang="ru-RU" sz="7200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ru-RU" sz="7200" dirty="0" smtClean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 smtClean="0">
                <a:solidFill>
                  <a:srgbClr val="00339E"/>
                </a:solidFill>
                <a:latin typeface="Onest Regular" pitchFamily="2" charset="0"/>
              </a:rPr>
              <a:t>            </a:t>
            </a:r>
            <a:r>
              <a:rPr lang="ru-RU" sz="8000" dirty="0">
                <a:solidFill>
                  <a:srgbClr val="00339E"/>
                </a:solidFill>
                <a:latin typeface="Onest Regular" pitchFamily="2" charset="0"/>
              </a:rPr>
              <a:t>Загадкан</a:t>
            </a:r>
          </a:p>
          <a:p>
            <a:pPr marL="0" indent="0">
              <a:lnSpc>
                <a:spcPct val="110000"/>
              </a:lnSpc>
              <a:buNone/>
            </a:pPr>
            <a:endParaRPr lang="ru-RU" sz="72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>
                <a:solidFill>
                  <a:srgbClr val="00339E"/>
                </a:solidFill>
                <a:latin typeface="Onest Regular" pitchFamily="2" charset="0"/>
              </a:rPr>
              <a:t>Йынны в’ото</a:t>
            </a:r>
            <a:r>
              <a:rPr lang="ru-RU" sz="7200" dirty="0" smtClean="0">
                <a:solidFill>
                  <a:srgbClr val="00339E"/>
                </a:solidFill>
                <a:latin typeface="Onest Regular" pitchFamily="2" charset="0"/>
              </a:rPr>
              <a:t>?</a:t>
            </a:r>
            <a:endParaRPr lang="ru-RU" sz="7200" dirty="0">
              <a:solidFill>
                <a:srgbClr val="00339E"/>
              </a:solidFill>
              <a:latin typeface="Onest Regular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7200" dirty="0">
                <a:solidFill>
                  <a:srgbClr val="00339E"/>
                </a:solidFill>
                <a:latin typeface="Onest Regular" pitchFamily="2" charset="0"/>
              </a:rPr>
              <a:t> Элгылэлэлӈын уттык котваӈ.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500" dirty="0" smtClean="0">
                <a:latin typeface="ER Bukinist Paleoasian" panose="02000503000000020004" pitchFamily="2" charset="0"/>
              </a:rPr>
              <a:t>                                                                </a:t>
            </a:r>
            <a:endParaRPr lang="ru-RU" sz="4500" dirty="0">
              <a:latin typeface="ER Bukinist Paleoasian" panose="02000503000000020004" pitchFamily="2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500" dirty="0" smtClean="0">
                <a:latin typeface="ER Bukinist Paleoasian" panose="02000503000000020004" pitchFamily="2" charset="0"/>
              </a:rPr>
              <a:t>                        </a:t>
            </a:r>
            <a:r>
              <a:rPr lang="ru-RU" sz="4500" dirty="0" smtClean="0">
                <a:latin typeface="ER Bukinist Paleoasian" panose="02000503000000020004" pitchFamily="2" charset="0"/>
              </a:rPr>
              <a:t>                                                  </a:t>
            </a:r>
            <a:r>
              <a:rPr lang="ru-RU" sz="4500" dirty="0" smtClean="0">
                <a:latin typeface="ER Bukinist Paleoasian" panose="02000503000000020004" pitchFamily="2" charset="0"/>
              </a:rPr>
              <a:t>?</a:t>
            </a:r>
            <a:endParaRPr lang="ru-RU" sz="4500" dirty="0">
              <a:latin typeface="ER Bukinist Paleoasian" panose="02000503000000020004" pitchFamily="2" charset="0"/>
            </a:endParaRPr>
          </a:p>
          <a:p>
            <a:endParaRPr lang="ru-RU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86" y="768822"/>
            <a:ext cx="1767537" cy="121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811448" y="786210"/>
            <a:ext cx="609600" cy="60960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26423" y="2005604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 rot="20551162">
            <a:off x="2726423" y="278847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85855" y="4355181"/>
            <a:ext cx="609600" cy="609600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10338" y="1004133"/>
            <a:ext cx="609600" cy="6096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019367" y="5429257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 rotWithShape="1">
          <a:blip r:embed="rId18"/>
          <a:srcRect l="8177" t="18536" r="34901" b="8175"/>
          <a:stretch/>
        </p:blipFill>
        <p:spPr bwMode="auto">
          <a:xfrm>
            <a:off x="7855094" y="3784455"/>
            <a:ext cx="3381375" cy="2447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055927" y="2138456"/>
            <a:ext cx="1098796" cy="109879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167860" y="852527"/>
            <a:ext cx="876411" cy="8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0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9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547</Words>
  <Application>Microsoft Office PowerPoint</Application>
  <PresentationFormat>Широкоэкранный</PresentationFormat>
  <Paragraphs>122</Paragraphs>
  <Slides>13</Slides>
  <Notes>1</Notes>
  <HiddenSlides>0</HiddenSlides>
  <MMClips>35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ER Bukinist Paleoasian</vt:lpstr>
      <vt:lpstr>Onest Black</vt:lpstr>
      <vt:lpstr>Onest Regular</vt:lpstr>
      <vt:lpstr>Тема Office</vt:lpstr>
      <vt:lpstr>Презентация PowerPoint</vt:lpstr>
      <vt:lpstr>Презентация PowerPoint</vt:lpstr>
      <vt:lpstr>Презентация PowerPoint</vt:lpstr>
      <vt:lpstr>Мучгин Камчатка Наша Камчатка</vt:lpstr>
      <vt:lpstr>ны-пыт-тоӈ-ӄэн  богатая </vt:lpstr>
      <vt:lpstr>       ӄояӈа олень</vt:lpstr>
      <vt:lpstr>     кайӈын медведь </vt:lpstr>
      <vt:lpstr>  в’эллы ворона </vt:lpstr>
      <vt:lpstr>                ев’ъев’  куропатка </vt:lpstr>
      <vt:lpstr>            яӄъяӄ чайка </vt:lpstr>
      <vt:lpstr>  ӄэчаӈэ лебедь ӈав’ӄэчаӈэ самка лебедя ӄайӄэчаӈэ детеныш лебедя  </vt:lpstr>
      <vt:lpstr>Демонстрация песни «Журавли»</vt:lpstr>
      <vt:lpstr>Мучгин Камчатка. Муз. и  сл. Алексея  Лахтоя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Доцент</cp:lastModifiedBy>
  <cp:revision>31</cp:revision>
  <dcterms:created xsi:type="dcterms:W3CDTF">2025-03-19T07:31:17Z</dcterms:created>
  <dcterms:modified xsi:type="dcterms:W3CDTF">2025-11-22T08:39:04Z</dcterms:modified>
</cp:coreProperties>
</file>